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8" r:id="rId2"/>
    <p:sldId id="342" r:id="rId3"/>
    <p:sldId id="256" r:id="rId4"/>
    <p:sldId id="336" r:id="rId5"/>
    <p:sldId id="337" r:id="rId6"/>
    <p:sldId id="338" r:id="rId7"/>
    <p:sldId id="339" r:id="rId8"/>
    <p:sldId id="340" r:id="rId9"/>
    <p:sldId id="341" r:id="rId10"/>
    <p:sldId id="298" r:id="rId11"/>
    <p:sldId id="330" r:id="rId12"/>
    <p:sldId id="322" r:id="rId13"/>
    <p:sldId id="302" r:id="rId14"/>
    <p:sldId id="331" r:id="rId15"/>
    <p:sldId id="303" r:id="rId16"/>
    <p:sldId id="324" r:id="rId17"/>
    <p:sldId id="299" r:id="rId18"/>
    <p:sldId id="300" r:id="rId19"/>
    <p:sldId id="334" r:id="rId20"/>
    <p:sldId id="312" r:id="rId21"/>
    <p:sldId id="313" r:id="rId22"/>
    <p:sldId id="309" r:id="rId23"/>
    <p:sldId id="333" r:id="rId24"/>
    <p:sldId id="316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7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8D6D-D8D1-407E-B3D4-9AFF9E38D51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FF82A-A77F-486F-BF37-34B5BAB32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ntonenko1980.myblog.by/2010/12/02/organizaciya-refleksivnoj-deyatelnosti-na-uroke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-1.ru/articles/obuchenie_refleksii_kak_sposob.htm" TargetMode="External"/><Relationship Id="rId2" Type="http://schemas.openxmlformats.org/officeDocument/2006/relationships/hyperlink" Target="http://www.eidos.ru/courses/themes/22520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utorskoy.ru/be/2008/0312/index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Permanent Link to Организация рефлексивной деятельности на уроке."/>
              </a:rPr>
              <a:t>Организация рефлексивной деятельности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Permanent Link to Организация рефлексивной деятельности на уроке."/>
              </a:rPr>
              <a:t> на </a:t>
            </a:r>
            <a:r>
              <a:rPr lang="ru-RU" sz="20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Permanent Link to Организация рефлексивной деятельности на уроке."/>
              </a:rPr>
              <a:t>уроке.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636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/>
                <a:ea typeface="Times New Roman"/>
              </a:rPr>
              <a:t>Чем </a:t>
            </a:r>
            <a:r>
              <a:rPr lang="ru-RU" sz="3600" dirty="0">
                <a:latin typeface="Times New Roman"/>
                <a:ea typeface="Times New Roman"/>
              </a:rPr>
              <a:t>больше человек знает о том, что уже сделано,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тем больше в его силах понять,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что нужно делать дальше.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Б. </a:t>
            </a:r>
            <a:r>
              <a:rPr lang="ru-RU" sz="3600" dirty="0" smtClean="0">
                <a:latin typeface="Times New Roman"/>
                <a:ea typeface="Times New Roman"/>
              </a:rPr>
              <a:t>Дизраэли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Таганова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М.В., </a:t>
            </a:r>
          </a:p>
          <a:p>
            <a:pPr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учитель биологии и химии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Рефлексия настроения и эмоционального состояния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" y="2000250"/>
            <a:ext cx="1908575" cy="1928816"/>
          </a:xfrm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" y="4224983"/>
            <a:ext cx="2000235" cy="20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857375"/>
            <a:ext cx="3124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4" y="4429132"/>
            <a:ext cx="4110773" cy="1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143125"/>
            <a:ext cx="2214569" cy="22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357438"/>
            <a:ext cx="2143132" cy="21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848600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99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ЗАКОНЧИТЕ ПРЕДЛОЖЕНИЯ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196975"/>
            <a:ext cx="7278688" cy="1295400"/>
            <a:chOff x="0" y="754"/>
            <a:chExt cx="4585" cy="816"/>
          </a:xfrm>
        </p:grpSpPr>
        <p:pic>
          <p:nvPicPr>
            <p:cNvPr id="22545" name="Picture 8" descr="j028364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54"/>
              <a:ext cx="5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703" y="1117"/>
              <a:ext cx="388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600" b="1">
                  <a:solidFill>
                    <a:srgbClr val="660066"/>
                  </a:solidFill>
                </a:rPr>
                <a:t>Я работал (а) с ______ настроением.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2133600"/>
            <a:ext cx="8640763" cy="1260475"/>
            <a:chOff x="0" y="1344"/>
            <a:chExt cx="5443" cy="794"/>
          </a:xfrm>
        </p:grpSpPr>
        <p:pic>
          <p:nvPicPr>
            <p:cNvPr id="22543" name="Picture 11" descr="AG00373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4" y="1344"/>
              <a:ext cx="839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Text Box 12"/>
            <p:cNvSpPr txBox="1">
              <a:spLocks noChangeArrowheads="1"/>
            </p:cNvSpPr>
            <p:nvPr/>
          </p:nvSpPr>
          <p:spPr bwMode="auto">
            <a:xfrm>
              <a:off x="0" y="1706"/>
              <a:ext cx="444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600" b="1">
                  <a:solidFill>
                    <a:srgbClr val="660066"/>
                  </a:solidFill>
                </a:rPr>
                <a:t>Я ___________доволен (довольна) собой.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28575" y="3573463"/>
            <a:ext cx="7661275" cy="1252537"/>
            <a:chOff x="-18" y="2251"/>
            <a:chExt cx="4826" cy="789"/>
          </a:xfrm>
        </p:grpSpPr>
        <p:pic>
          <p:nvPicPr>
            <p:cNvPr id="22541" name="Picture 9" descr="Рисунок4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8" y="2251"/>
              <a:ext cx="789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657" y="2478"/>
              <a:ext cx="415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600" b="1">
                  <a:solidFill>
                    <a:srgbClr val="660066"/>
                  </a:solidFill>
                </a:rPr>
                <a:t>Я узнал (а) для себя _________ нового.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0825" y="3933825"/>
            <a:ext cx="8893175" cy="1582738"/>
            <a:chOff x="0" y="2523"/>
            <a:chExt cx="5602" cy="997"/>
          </a:xfrm>
        </p:grpSpPr>
        <p:pic>
          <p:nvPicPr>
            <p:cNvPr id="22539" name="Picture 7" descr="24m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6" y="2523"/>
              <a:ext cx="1316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14"/>
            <p:cNvSpPr txBox="1">
              <a:spLocks noChangeArrowheads="1"/>
            </p:cNvSpPr>
            <p:nvPr/>
          </p:nvSpPr>
          <p:spPr bwMode="auto">
            <a:xfrm>
              <a:off x="0" y="3113"/>
              <a:ext cx="428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600" b="1">
                  <a:solidFill>
                    <a:srgbClr val="660066"/>
                  </a:solidFill>
                </a:rPr>
                <a:t>Я испытал (а) затруднения, когда _____.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5257800"/>
            <a:ext cx="7367588" cy="1600200"/>
            <a:chOff x="0" y="3312"/>
            <a:chExt cx="4641" cy="1008"/>
          </a:xfrm>
        </p:grpSpPr>
        <p:pic>
          <p:nvPicPr>
            <p:cNvPr id="22537" name="Picture 16" descr="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312"/>
              <a:ext cx="74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 Box 17"/>
            <p:cNvSpPr txBox="1">
              <a:spLocks noChangeArrowheads="1"/>
            </p:cNvSpPr>
            <p:nvPr/>
          </p:nvSpPr>
          <p:spPr bwMode="auto">
            <a:xfrm>
              <a:off x="1053" y="3652"/>
              <a:ext cx="358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600" b="1">
                  <a:solidFill>
                    <a:srgbClr val="660066"/>
                  </a:solidFill>
                </a:rPr>
                <a:t>Я бы хотел (а) стать более _____.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904" cy="25922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5400" b="1" dirty="0" smtClean="0"/>
              <a:t>Рефлексия деятельности </a:t>
            </a:r>
            <a:r>
              <a:rPr lang="ru-RU" sz="4800" b="1" dirty="0" smtClean="0"/>
              <a:t>Самооценка активности на каждом этапе урока.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 flipV="1">
            <a:off x="8697144" y="6282113"/>
            <a:ext cx="5132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Users\Елена\Downloads\saityak_(5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929066"/>
            <a:ext cx="1928826" cy="23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Лесенка успеха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4143380"/>
            <a:ext cx="603250" cy="2332037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0504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6032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00240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857232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2149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Лесенка успеха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Ученик помещает человечка (себя) на соответствующую ступеньку: </a:t>
            </a:r>
          </a:p>
          <a:p>
            <a:pPr>
              <a:buNone/>
            </a:pPr>
            <a:r>
              <a:rPr lang="ru-RU" sz="3600" dirty="0" smtClean="0"/>
              <a:t>                           уверен в своих знаниях </a:t>
            </a:r>
          </a:p>
          <a:p>
            <a:pPr>
              <a:buNone/>
            </a:pPr>
            <a:r>
              <a:rPr lang="ru-RU" sz="3600" dirty="0" smtClean="0"/>
              <a:t>                  в основном уверен </a:t>
            </a:r>
          </a:p>
          <a:p>
            <a:pPr>
              <a:buNone/>
            </a:pPr>
            <a:r>
              <a:rPr lang="ru-RU" sz="3600" dirty="0" smtClean="0"/>
              <a:t>              нужно ещё повторить</a:t>
            </a:r>
          </a:p>
          <a:p>
            <a:pPr>
              <a:buNone/>
            </a:pPr>
            <a:r>
              <a:rPr lang="ru-RU" sz="3600" dirty="0" smtClean="0"/>
              <a:t>     нуждаюсь в помощи                  </a:t>
            </a:r>
          </a:p>
          <a:p>
            <a:endParaRPr lang="ru-RU" dirty="0"/>
          </a:p>
        </p:txBody>
      </p:sp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428628" cy="6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428628" cy="6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428628" cy="6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428628" cy="6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450850"/>
            <a:ext cx="8864600" cy="1060450"/>
          </a:xfrm>
        </p:spPr>
      </p:pic>
      <p:pic>
        <p:nvPicPr>
          <p:cNvPr id="26627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714375"/>
            <a:ext cx="80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572000"/>
            <a:ext cx="869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428892"/>
          </a:xfrm>
        </p:spPr>
        <p:txBody>
          <a:bodyPr>
            <a:noAutofit/>
          </a:bodyPr>
          <a:lstStyle/>
          <a:p>
            <a:pPr algn="ctr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Рефлексия содержания учебного материала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Елена\Downloads\saityak_(5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 НЕЗАКОНЧЕННОГО ПРЕДЛОЖЕНИЯ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На сегодняшнем уроке я   </a:t>
            </a:r>
          </a:p>
          <a:p>
            <a:pPr lvl="1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  понял, я узнал, я разобрался…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Особенно мне понравилось…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Сегодня мне удалось…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Я сумел…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Было интересно…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Было трудно…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Теперь я могу…</a:t>
            </a:r>
          </a:p>
          <a:p>
            <a:pPr lvl="1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Я научился…</a:t>
            </a:r>
          </a:p>
          <a:p>
            <a:pPr lvl="1"/>
            <a:endParaRPr lang="ru-RU" sz="1600" dirty="0" smtClean="0"/>
          </a:p>
          <a:p>
            <a:endParaRPr lang="ru-RU" dirty="0"/>
          </a:p>
        </p:txBody>
      </p:sp>
      <p:pic>
        <p:nvPicPr>
          <p:cNvPr id="5" name="Рисунок 4" descr="C:\Users\Елена\Downloads\saityak_(5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928826" cy="239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Каким было общение</a:t>
            </a:r>
            <a:br>
              <a:rPr lang="ru-RU" sz="4800" b="1" dirty="0" smtClean="0"/>
            </a:br>
            <a:r>
              <a:rPr lang="ru-RU" sz="4800" b="1" dirty="0" smtClean="0"/>
              <a:t> на уроке?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7258072" cy="5072098"/>
          </a:xfrm>
        </p:spPr>
        <p:txBody>
          <a:bodyPr>
            <a:normAutofit fontScale="55000" lnSpcReduction="20000"/>
          </a:bodyPr>
          <a:lstStyle/>
          <a:p>
            <a:r>
              <a:rPr lang="ru-RU" sz="7300" dirty="0" smtClean="0"/>
              <a:t> занимательным</a:t>
            </a:r>
          </a:p>
          <a:p>
            <a:r>
              <a:rPr lang="ru-RU" sz="7300" dirty="0" smtClean="0"/>
              <a:t> познавательным</a:t>
            </a:r>
          </a:p>
          <a:p>
            <a:r>
              <a:rPr lang="ru-RU" sz="7300" dirty="0" smtClean="0"/>
              <a:t>интересным</a:t>
            </a:r>
          </a:p>
          <a:p>
            <a:r>
              <a:rPr lang="ru-RU" sz="7300" dirty="0" smtClean="0"/>
              <a:t>игровым</a:t>
            </a:r>
          </a:p>
          <a:p>
            <a:r>
              <a:rPr lang="ru-RU" sz="7300" dirty="0" smtClean="0"/>
              <a:t> необычным</a:t>
            </a:r>
          </a:p>
          <a:p>
            <a:r>
              <a:rPr lang="ru-RU" sz="7300" dirty="0" smtClean="0"/>
              <a:t> скучным</a:t>
            </a:r>
          </a:p>
          <a:p>
            <a:r>
              <a:rPr lang="ru-RU" sz="7300" dirty="0" smtClean="0"/>
              <a:t>радостным</a:t>
            </a:r>
          </a:p>
          <a:p>
            <a:r>
              <a:rPr lang="ru-RU" sz="7300" dirty="0" smtClean="0"/>
              <a:t>дружелюбным</a:t>
            </a:r>
            <a:r>
              <a:rPr lang="ru-RU" sz="5100" dirty="0" smtClean="0"/>
              <a:t/>
            </a:r>
            <a:br>
              <a:rPr lang="ru-RU" sz="5100" dirty="0" smtClean="0"/>
            </a:br>
            <a:endParaRPr lang="ru-RU" dirty="0"/>
          </a:p>
        </p:txBody>
      </p:sp>
      <p:pic>
        <p:nvPicPr>
          <p:cNvPr id="5" name="Рисунок 4" descr="C:\Users\Елена\Downloads\saityak_(5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1928826" cy="239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Анкетирование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уроке я работал  - </a:t>
            </a:r>
          </a:p>
          <a:p>
            <a:r>
              <a:rPr lang="ru-RU" dirty="0" smtClean="0"/>
              <a:t>Своей работой я  -</a:t>
            </a:r>
          </a:p>
          <a:p>
            <a:r>
              <a:rPr lang="ru-RU" dirty="0" smtClean="0"/>
              <a:t>Урок показался мне -</a:t>
            </a:r>
          </a:p>
          <a:p>
            <a:r>
              <a:rPr lang="ru-RU" dirty="0" smtClean="0"/>
              <a:t>За урок я  -</a:t>
            </a:r>
          </a:p>
          <a:p>
            <a:r>
              <a:rPr lang="ru-RU" dirty="0" smtClean="0"/>
              <a:t>Материал на уроке мне был  -</a:t>
            </a:r>
          </a:p>
          <a:p>
            <a:endParaRPr lang="ru-RU" dirty="0" smtClean="0"/>
          </a:p>
          <a:p>
            <a:r>
              <a:rPr lang="ru-RU" dirty="0" smtClean="0"/>
              <a:t>Домашнее задание мне кажется -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0085"/>
            <a:ext cx="4357718" cy="4434840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Активно/пассивно</a:t>
            </a:r>
          </a:p>
          <a:p>
            <a:r>
              <a:rPr lang="ru-RU" dirty="0" smtClean="0"/>
              <a:t>Доволен/не доволен </a:t>
            </a:r>
          </a:p>
          <a:p>
            <a:r>
              <a:rPr lang="ru-RU" dirty="0" smtClean="0"/>
              <a:t>Коротким/ длинным</a:t>
            </a:r>
          </a:p>
          <a:p>
            <a:r>
              <a:rPr lang="ru-RU" dirty="0" smtClean="0"/>
              <a:t>Не устал/ устал </a:t>
            </a:r>
          </a:p>
          <a:p>
            <a:r>
              <a:rPr lang="ru-RU" dirty="0" smtClean="0"/>
              <a:t>Понятен/ не понятен </a:t>
            </a:r>
          </a:p>
          <a:p>
            <a:pPr>
              <a:buNone/>
            </a:pPr>
            <a:r>
              <a:rPr lang="ru-RU" dirty="0" smtClean="0"/>
              <a:t>   Полезен/ бесполезен </a:t>
            </a:r>
          </a:p>
          <a:p>
            <a:pPr>
              <a:buNone/>
            </a:pPr>
            <a:r>
              <a:rPr lang="ru-RU" dirty="0" smtClean="0"/>
              <a:t>   Интересен/ скучен </a:t>
            </a:r>
          </a:p>
          <a:p>
            <a:r>
              <a:rPr lang="ru-RU" dirty="0" smtClean="0"/>
              <a:t>Лёгким/ трудным</a:t>
            </a:r>
          </a:p>
          <a:p>
            <a:pPr>
              <a:buNone/>
            </a:pPr>
            <a:r>
              <a:rPr lang="ru-RU" dirty="0" smtClean="0"/>
              <a:t>   интересно/ не интересно </a:t>
            </a:r>
            <a:endParaRPr lang="ru-RU" dirty="0"/>
          </a:p>
        </p:txBody>
      </p:sp>
      <p:pic>
        <p:nvPicPr>
          <p:cNvPr id="5" name="Рисунок 4" descr="C:\Users\Елена\Downloads\saityak_(5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3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 рефлексии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278960" cy="2560248"/>
          </a:xfrm>
        </p:spPr>
        <p:txBody>
          <a:bodyPr/>
          <a:lstStyle/>
          <a:p>
            <a:pPr algn="l"/>
            <a:r>
              <a:rPr lang="ru-RU" dirty="0"/>
              <a:t>Предметом рефлексии может быть все, что содержится в опыте индивида: знания, представления, понятия, чувства, переживания, отношения, желания, ценности, смыслы.</a:t>
            </a:r>
          </a:p>
        </p:txBody>
      </p:sp>
    </p:spTree>
    <p:extLst>
      <p:ext uri="{BB962C8B-B14F-4D97-AF65-F5344CB8AC3E}">
        <p14:creationId xmlns:p14="http://schemas.microsoft.com/office/powerpoint/2010/main" val="321495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9058275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Разработала американская поэтесса Аделаида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Крэпси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под влиянием японских миниатюр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хайку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 танка. В России дидактический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синквейн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используется с 1997 года как заключительное задание по пройденному материалу.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первая строка – название темы (одно существительное);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- вторая – описание темы в двух словах, два прилагательных;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- третья строка -  описание действия в рамках этой темы тремя глаголами;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- четвёртая строка – это фраза из четырёх слов, показывает отношение к теме (целое предложение);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- последняя строка – синоним, который повторяет суть темы.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Таблица-фиксация знания и незнания о каком-либо понятии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6347"/>
              </p:ext>
            </p:extLst>
          </p:nvPr>
        </p:nvGraphicFramePr>
        <p:xfrm>
          <a:off x="142875" y="1857375"/>
          <a:ext cx="9001125" cy="4214813"/>
        </p:xfrm>
        <a:graphic>
          <a:graphicData uri="http://schemas.openxmlformats.org/drawingml/2006/table">
            <a:tbl>
              <a:tblPr/>
              <a:tblGrid>
                <a:gridCol w="2462213"/>
                <a:gridCol w="2073275"/>
                <a:gridCol w="2233612"/>
                <a:gridCol w="2232025"/>
              </a:tblGrid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Понятие 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Знал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Хочу узнать</a:t>
                      </a:r>
                      <a:endParaRPr kumimoji="0" 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«Плюс. Минус. Интересно»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643188"/>
            <a:ext cx="2857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Плюс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2643188"/>
            <a:ext cx="2357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Минус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643188"/>
            <a:ext cx="28575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Интересно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15106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606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895056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37451" y="4679950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Комплимент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Обязательно  закончить урок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на положительной ноте: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Комплимент-похвала;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Комплимент в деловых качествах;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Комплимент в чувствах.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2388" cy="1098550"/>
          </a:xfrm>
          <a:prstGeom prst="rect">
            <a:avLst/>
          </a:prstGeom>
          <a:noFill/>
        </p:spPr>
      </p:pic>
      <p:pic>
        <p:nvPicPr>
          <p:cNvPr id="35843" name="Picture 2" descr="C:\Users\Елена\Downloads\солнц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538" y="1143000"/>
            <a:ext cx="4352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Содержимое 5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Список литературы: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2400" dirty="0" err="1">
                <a:latin typeface="Times New Roman"/>
                <a:ea typeface="Times New Roman"/>
              </a:rPr>
              <a:t>Якиманская</a:t>
            </a:r>
            <a:r>
              <a:rPr lang="ru-RU" sz="2400" dirty="0">
                <a:latin typeface="Times New Roman"/>
                <a:ea typeface="Times New Roman"/>
              </a:rPr>
              <a:t> И.С. Личностно-ориентированное обучение в современной школе. – М.: Сентябрь, 2000.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hlinkClick r:id="rId2"/>
              </a:rPr>
              <a:t>www.eidos.ru/courses/themes/22520/index.htm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www.school-1.ru/articles/obuchenie_refleksii_kak_sposob.htm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52095" algn="l"/>
              </a:tabLst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www.khutorskoy.ru/be/2008/0312/index.htm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4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Рефлексия-глоссарий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Рефлексия- вспомнить и осознать основные этапы учебной деятельности, индивидуальные и коллективные результаты (продукты) деятельности, проблемы и способы деятельности. Соотнесение поставленной цели с результатами обучения.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Рефлексия- способность разума обращать свой «взор на себя», исследовательский акт направленный человеком на себя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Рефлексия- форма теоретической деятельности человека, направленная на осмысление своих собственных действий и законов(БЭС, философ.).</a:t>
            </a:r>
          </a:p>
          <a:p>
            <a:pPr algn="ctr">
              <a:spcBef>
                <a:spcPts val="0"/>
              </a:spcBef>
              <a:buNone/>
            </a:pP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/>
          <a:lstStyle/>
          <a:p>
            <a:pPr algn="ctr"/>
            <a:r>
              <a:rPr lang="ru-RU" dirty="0"/>
              <a:t>Цели рефлексии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/>
              <a:t>Вспомнить, выявить и осознать основные компоненты </a:t>
            </a:r>
            <a:r>
              <a:rPr lang="ru-RU" dirty="0" smtClean="0"/>
              <a:t>деятельности - </a:t>
            </a:r>
            <a:r>
              <a:rPr lang="ru-RU" dirty="0"/>
              <a:t>её смысл, типы, способы, проблемы, пути их решения, полученные результаты.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97152"/>
            <a:ext cx="1656184" cy="18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9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Образовательные задачи этапа рефлексии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/>
              <a:t>Инициировать и интенсифицировать рефлексию учащихся по поводу своего </a:t>
            </a:r>
            <a:r>
              <a:rPr lang="ru-RU" dirty="0" err="1"/>
              <a:t>психо</a:t>
            </a:r>
            <a:r>
              <a:rPr lang="ru-RU" dirty="0"/>
              <a:t> - эмоционального состояния, мотивации, своей деятельности и взаимодействия с учителем и одноклассниками.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Обеспечить усвоение учащимися принципов </a:t>
            </a:r>
            <a:r>
              <a:rPr lang="ru-RU" dirty="0" err="1"/>
              <a:t>саморегуляции</a:t>
            </a:r>
            <a:r>
              <a:rPr lang="ru-RU" dirty="0"/>
              <a:t> и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40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этапы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Остановка предметной деятельности;</a:t>
            </a:r>
          </a:p>
          <a:p>
            <a:pPr>
              <a:lnSpc>
                <a:spcPct val="90000"/>
              </a:lnSpc>
            </a:pPr>
            <a:r>
              <a:rPr lang="ru-RU" dirty="0"/>
              <a:t>Восстановление последовательности выполненных действий;</a:t>
            </a:r>
          </a:p>
          <a:p>
            <a:pPr>
              <a:lnSpc>
                <a:spcPct val="90000"/>
              </a:lnSpc>
            </a:pPr>
            <a:r>
              <a:rPr lang="ru-RU" dirty="0"/>
              <a:t>Изучение составленной последовательности действий;</a:t>
            </a:r>
          </a:p>
          <a:p>
            <a:pPr>
              <a:lnSpc>
                <a:spcPct val="90000"/>
              </a:lnSpc>
            </a:pPr>
            <a:r>
              <a:rPr lang="ru-RU" dirty="0"/>
              <a:t>Формулирование результатов;</a:t>
            </a:r>
          </a:p>
          <a:p>
            <a:pPr>
              <a:lnSpc>
                <a:spcPct val="90000"/>
              </a:lnSpc>
            </a:pPr>
            <a:r>
              <a:rPr lang="ru-RU" dirty="0"/>
              <a:t>Проверка гипотез в последующей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46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рефлексия настроения и эмоционального состояния;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рефлексия деятельности;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рефлексия содержания учебного материала.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49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формы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Вербальная и невербальная рефлексия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Графическая рефлексия деятельности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Методика «Закончи предложение»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Цветовая рефлексия деятельности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Рефлексивное сочинение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«Лист обратной связи»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Урок- «круглый стол»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Урок-анкетирование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«Торт решений»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«Телеграмма»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«Комплимент»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</a:t>
            </a:r>
            <a:r>
              <a:rPr lang="ru-RU" sz="2800" dirty="0" err="1"/>
              <a:t>Райтинг</a:t>
            </a:r>
            <a:r>
              <a:rPr lang="ru-RU" sz="2800" dirty="0"/>
              <a:t>»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dirty="0"/>
              <a:t>«Рюкзак»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74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 формы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/>
              <a:t>Синквейн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«Памятки»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«Паровозик»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«Координаты»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Лист рефлексии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Ассоциативный ряд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«Письмо самому себе»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Барометр настроения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«Разговор на бумаге»</a:t>
            </a:r>
          </a:p>
          <a:p>
            <a:r>
              <a:rPr lang="ru-RU" sz="2400" dirty="0"/>
              <a:t>«Заключительная дискуссия»</a:t>
            </a:r>
          </a:p>
          <a:p>
            <a:r>
              <a:rPr lang="ru-RU" sz="2400" dirty="0"/>
              <a:t>«Ну что, как прошло занятие?»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02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681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Организация рефлексивной деятельности  на уроке. </vt:lpstr>
      <vt:lpstr>Предмет рефлексии</vt:lpstr>
      <vt:lpstr> </vt:lpstr>
      <vt:lpstr>Цели рефлексии</vt:lpstr>
      <vt:lpstr>Образовательные задачи этапа рефлексии на уроке</vt:lpstr>
      <vt:lpstr>Основные этапы рефлексии</vt:lpstr>
      <vt:lpstr>Классификация рефлексии</vt:lpstr>
      <vt:lpstr>Методы и формы рефлексии</vt:lpstr>
      <vt:lpstr>Методы и формы рефлексии</vt:lpstr>
      <vt:lpstr>Рефлексия настроения и эмоционального состояния</vt:lpstr>
      <vt:lpstr>Презентация PowerPoint</vt:lpstr>
      <vt:lpstr> Рефлексия деятельности Самооценка активности на каждом этапе урока.</vt:lpstr>
      <vt:lpstr>Лесенка успеха</vt:lpstr>
      <vt:lpstr>Лесенка успеха</vt:lpstr>
      <vt:lpstr>Презентация PowerPoint</vt:lpstr>
      <vt:lpstr>Презентация PowerPoint</vt:lpstr>
      <vt:lpstr>ПРИНЦИП НЕЗАКОНЧЕННОГО ПРЕДЛОЖЕНИЯ</vt:lpstr>
      <vt:lpstr>Каким было общение  на уроке?</vt:lpstr>
      <vt:lpstr>Анкетирование </vt:lpstr>
      <vt:lpstr>Презентация PowerPoint</vt:lpstr>
      <vt:lpstr>Таблица-фиксация знания и незнания о каком-либо понятии</vt:lpstr>
      <vt:lpstr>«Плюс. Минус. Интересно»</vt:lpstr>
      <vt:lpstr>Комплимент </vt:lpstr>
      <vt:lpstr>Презентация PowerPoint</vt:lpstr>
      <vt:lpstr>Список литературы: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Рефлексия</dc:title>
  <dc:creator>SamLab.ws</dc:creator>
  <cp:lastModifiedBy>1</cp:lastModifiedBy>
  <cp:revision>95</cp:revision>
  <dcterms:created xsi:type="dcterms:W3CDTF">2010-03-16T13:21:07Z</dcterms:created>
  <dcterms:modified xsi:type="dcterms:W3CDTF">2015-11-18T05:22:23Z</dcterms:modified>
</cp:coreProperties>
</file>